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handoutMasterIdLst>
    <p:handoutMasterId r:id="rId14"/>
  </p:handoutMasterIdLst>
  <p:sldIdLst>
    <p:sldId id="345" r:id="rId2"/>
    <p:sldId id="487" r:id="rId3"/>
    <p:sldId id="472" r:id="rId4"/>
    <p:sldId id="480" r:id="rId5"/>
    <p:sldId id="473" r:id="rId6"/>
    <p:sldId id="481" r:id="rId7"/>
    <p:sldId id="483" r:id="rId8"/>
    <p:sldId id="484" r:id="rId9"/>
    <p:sldId id="485" r:id="rId10"/>
    <p:sldId id="486" r:id="rId11"/>
    <p:sldId id="274" r:id="rId12"/>
  </p:sldIdLst>
  <p:sldSz cx="9144000" cy="6858000" type="screen4x3"/>
  <p:notesSz cx="9996488" cy="6864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32"/>
    <a:srgbClr val="FF0066"/>
    <a:srgbClr val="76B531"/>
    <a:srgbClr val="8EC83E"/>
    <a:srgbClr val="97BE0D"/>
    <a:srgbClr val="A4C139"/>
    <a:srgbClr val="9AB535"/>
    <a:srgbClr val="A1BE38"/>
    <a:srgbClr val="7BB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8821" autoAdjust="0"/>
  </p:normalViewPr>
  <p:slideViewPr>
    <p:cSldViewPr>
      <p:cViewPr varScale="1">
        <p:scale>
          <a:sx n="78" d="100"/>
          <a:sy n="78" d="100"/>
        </p:scale>
        <p:origin x="162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5D53D48D-6CDE-424D-92FA-58107FA4187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0373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14350"/>
            <a:ext cx="3433762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9649" y="3260566"/>
            <a:ext cx="7997190" cy="3088958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8357C7E2-668F-4C86-9037-86EF8C098E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1463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3412"/>
            <a:endParaRPr lang="nl-NL" sz="130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15306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814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4976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8476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0849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06785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45414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7854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17807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3835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30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10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47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30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4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70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48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16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85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89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29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189-9521-40DA-95B7-3886042B25D8}" type="datetimeFigureOut">
              <a:rPr lang="nl-NL" smtClean="0"/>
              <a:pPr/>
              <a:t>20-3-2020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65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691680" y="-27383"/>
            <a:ext cx="3217538" cy="5904656"/>
          </a:xfrm>
          <a:prstGeom prst="rect">
            <a:avLst/>
          </a:prstGeom>
          <a:solidFill>
            <a:srgbClr val="97BE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91680" y="4167607"/>
            <a:ext cx="3217538" cy="1163468"/>
          </a:xfrm>
        </p:spPr>
        <p:txBody>
          <a:bodyPr>
            <a:no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Hoofdstuk 4</a:t>
            </a:r>
            <a:br>
              <a:rPr lang="nl-NL" sz="3600" b="1" dirty="0" smtClean="0">
                <a:solidFill>
                  <a:schemeClr val="bg1"/>
                </a:solidFill>
              </a:rPr>
            </a:br>
            <a:r>
              <a:rPr lang="nl-NL" sz="2800" b="1" dirty="0" smtClean="0">
                <a:solidFill>
                  <a:schemeClr val="bg1"/>
                </a:solidFill>
              </a:rPr>
              <a:t>Elektriciteit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79" y="5331075"/>
            <a:ext cx="3312369" cy="546198"/>
          </a:xfrm>
        </p:spPr>
        <p:txBody>
          <a:bodyPr>
            <a:noAutofit/>
          </a:bodyPr>
          <a:lstStyle/>
          <a:p>
            <a:pPr algn="l"/>
            <a:r>
              <a:rPr lang="nl-NL" sz="2400" dirty="0" smtClean="0">
                <a:solidFill>
                  <a:schemeClr val="bg1"/>
                </a:solidFill>
              </a:rPr>
              <a:t>4.4 </a:t>
            </a:r>
            <a:r>
              <a:rPr lang="nl-NL" sz="2400" dirty="0" smtClean="0">
                <a:solidFill>
                  <a:schemeClr val="bg1"/>
                </a:solidFill>
              </a:rPr>
              <a:t>Schakelingen</a:t>
            </a:r>
            <a:endParaRPr lang="nl-NL" sz="2400" dirty="0">
              <a:solidFill>
                <a:schemeClr val="bg1"/>
              </a:solidFill>
            </a:endParaRP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795" y="6095701"/>
            <a:ext cx="2415205" cy="762299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4"/>
          <a:srcRect l="31049" t="14585" r="41718" b="8322"/>
          <a:stretch/>
        </p:blipFill>
        <p:spPr>
          <a:xfrm>
            <a:off x="0" y="2439977"/>
            <a:ext cx="1619672" cy="3456000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5"/>
          <a:srcRect l="17828" t="4216" r="12607" b="12168"/>
          <a:stretch/>
        </p:blipFill>
        <p:spPr>
          <a:xfrm>
            <a:off x="7452319" y="2439977"/>
            <a:ext cx="1691681" cy="345600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6"/>
          <a:srcRect l="9853" t="4633" r="69789" b="44016"/>
          <a:stretch/>
        </p:blipFill>
        <p:spPr>
          <a:xfrm>
            <a:off x="5004048" y="2421273"/>
            <a:ext cx="2376018" cy="34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7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4.4 Schakelingen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Lees blz. 204</a:t>
            </a:r>
          </a:p>
          <a:p>
            <a:pPr lvl="3">
              <a:buFont typeface="Wingdings" panose="05000000000000000000" pitchFamily="2" charset="2"/>
              <a:buChar char="ü"/>
            </a:pPr>
            <a:endParaRPr lang="nl-NL" i="1" dirty="0" smtClean="0">
              <a:solidFill>
                <a:srgbClr val="8FAA3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Maak opdracht 37 t/m 46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54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1105394"/>
            <a:ext cx="8352928" cy="1470025"/>
          </a:xfrm>
        </p:spPr>
        <p:txBody>
          <a:bodyPr/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4.4 Schakelingen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ndertitel 7"/>
          <p:cNvSpPr>
            <a:spLocks noGrp="1"/>
          </p:cNvSpPr>
          <p:nvPr>
            <p:ph type="subTitle" idx="1"/>
          </p:nvPr>
        </p:nvSpPr>
        <p:spPr>
          <a:xfrm>
            <a:off x="210639" y="3284985"/>
            <a:ext cx="8679012" cy="2718472"/>
          </a:xfrm>
        </p:spPr>
        <p:txBody>
          <a:bodyPr>
            <a:normAutofit/>
          </a:bodyPr>
          <a:lstStyle/>
          <a:p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Doelen: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</a:t>
            </a:r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kunt uitleggen wat een </a:t>
            </a:r>
            <a:r>
              <a:rPr lang="nl-NL" sz="28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serie-schakeling</a:t>
            </a:r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is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uitleggen wat een </a:t>
            </a:r>
            <a:r>
              <a:rPr lang="nl-NL" sz="28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parallel-schakeling</a:t>
            </a:r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is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verklaren hoe een schakelaar een gesloten of onderbroken stroomkring kan maken</a:t>
            </a:r>
            <a:endParaRPr lang="nl-NL" sz="28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796" y="6003457"/>
            <a:ext cx="1790855" cy="7468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39" y="6248265"/>
            <a:ext cx="1371791" cy="257211"/>
          </a:xfrm>
          <a:prstGeom prst="rect">
            <a:avLst/>
          </a:prstGeom>
        </p:spPr>
      </p:pic>
      <p:pic>
        <p:nvPicPr>
          <p:cNvPr id="6" name="Afbeelding 5" descr="D:\Users\Inge\Documents\School\4. Stoas Vilentum Hogeschool\Stage Clusius College Alkmaar\Algemeen\Huisstijl\Kleurenbalk Clusius College kleur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18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318771"/>
            <a:ext cx="1547663" cy="488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20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4.4 Schakelingen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err="1" smtClean="0">
                <a:sym typeface="Wingdings" panose="05000000000000000000" pitchFamily="2" charset="2"/>
              </a:rPr>
              <a:t>Serie-schakeling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Wat je al weet </a:t>
            </a:r>
            <a:r>
              <a:rPr lang="nl-NL" dirty="0" smtClean="0">
                <a:sym typeface="Wingdings" panose="05000000000000000000" pitchFamily="2" charset="2"/>
              </a:rPr>
              <a:t> Batterijen kun je in serie schakelen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+ en – van de batterijen tegen elkaar aan leggen</a:t>
            </a:r>
          </a:p>
          <a:p>
            <a:pPr lvl="3"/>
            <a:endParaRPr lang="nl-NL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Lampen en andere apparaten kun je ook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in serie schakelen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Verbinden met </a:t>
            </a:r>
            <a:r>
              <a:rPr lang="nl-NL" u="sng" dirty="0" smtClean="0">
                <a:sym typeface="Wingdings" panose="05000000000000000000" pitchFamily="2" charset="2"/>
              </a:rPr>
              <a:t>stroomdraden</a:t>
            </a:r>
            <a:endParaRPr lang="nl-NL" u="sng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9814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4.4 Schakelingen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Eén stroomkring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b="1" dirty="0" err="1">
                <a:solidFill>
                  <a:srgbClr val="8FAA32"/>
                </a:solidFill>
                <a:sym typeface="Wingdings" panose="05000000000000000000" pitchFamily="2" charset="2"/>
              </a:rPr>
              <a:t>S</a:t>
            </a:r>
            <a:r>
              <a:rPr lang="nl-NL" b="1" dirty="0" err="1" smtClean="0">
                <a:solidFill>
                  <a:srgbClr val="8FAA32"/>
                </a:solidFill>
                <a:sym typeface="Wingdings" panose="05000000000000000000" pitchFamily="2" charset="2"/>
              </a:rPr>
              <a:t>erie-schakeling</a:t>
            </a:r>
            <a:r>
              <a:rPr lang="nl-NL" dirty="0" smtClean="0">
                <a:sym typeface="Wingdings" panose="05000000000000000000" pitchFamily="2" charset="2"/>
              </a:rPr>
              <a:t>  alle lampen in </a:t>
            </a:r>
            <a:r>
              <a:rPr lang="nl-NL" u="sng" dirty="0" smtClean="0">
                <a:sym typeface="Wingdings" panose="05000000000000000000" pitchFamily="2" charset="2"/>
              </a:rPr>
              <a:t>één stroomkring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De stroom gaat van de </a:t>
            </a:r>
            <a:r>
              <a:rPr lang="nl-NL" u="sng" dirty="0" smtClean="0">
                <a:sym typeface="Wingdings" panose="05000000000000000000" pitchFamily="2" charset="2"/>
              </a:rPr>
              <a:t>spannings-bron</a:t>
            </a:r>
            <a:r>
              <a:rPr lang="nl-NL" dirty="0" smtClean="0">
                <a:sym typeface="Wingdings" panose="05000000000000000000" pitchFamily="2" charset="2"/>
              </a:rPr>
              <a:t> (+) door </a:t>
            </a:r>
            <a:r>
              <a:rPr lang="nl-NL" u="sng" dirty="0" smtClean="0">
                <a:sym typeface="Wingdings" panose="05000000000000000000" pitchFamily="2" charset="2"/>
              </a:rPr>
              <a:t>lamp 1</a:t>
            </a:r>
            <a:r>
              <a:rPr lang="nl-NL" dirty="0" smtClean="0">
                <a:sym typeface="Wingdings" panose="05000000000000000000" pitchFamily="2" charset="2"/>
              </a:rPr>
              <a:t>, daarna door </a:t>
            </a:r>
            <a:r>
              <a:rPr lang="nl-NL" u="sng" dirty="0" smtClean="0">
                <a:sym typeface="Wingdings" panose="05000000000000000000" pitchFamily="2" charset="2"/>
              </a:rPr>
              <a:t>lamp 2</a:t>
            </a:r>
            <a:r>
              <a:rPr lang="nl-NL" dirty="0" smtClean="0">
                <a:sym typeface="Wingdings" panose="05000000000000000000" pitchFamily="2" charset="2"/>
              </a:rPr>
              <a:t> en terug naar de </a:t>
            </a:r>
            <a:r>
              <a:rPr lang="nl-NL" u="sng" dirty="0" smtClean="0">
                <a:sym typeface="Wingdings" panose="05000000000000000000" pitchFamily="2" charset="2"/>
              </a:rPr>
              <a:t>spannings-bron</a:t>
            </a:r>
            <a:r>
              <a:rPr lang="nl-NL" dirty="0" smtClean="0">
                <a:sym typeface="Wingdings" panose="05000000000000000000" pitchFamily="2" charset="2"/>
              </a:rPr>
              <a:t> (–)</a:t>
            </a:r>
          </a:p>
          <a:p>
            <a:pPr lvl="3"/>
            <a:endParaRPr lang="nl-NL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Lamp 1 kapot </a:t>
            </a:r>
            <a:r>
              <a:rPr lang="nl-NL" dirty="0">
                <a:sym typeface="Wingdings" panose="05000000000000000000" pitchFamily="2" charset="2"/>
              </a:rPr>
              <a:t> stroomkring onderbroken </a:t>
            </a:r>
            <a:r>
              <a:rPr lang="nl-NL" dirty="0" smtClean="0">
                <a:sym typeface="Wingdings" panose="05000000000000000000" pitchFamily="2" charset="2"/>
              </a:rPr>
              <a:t> ook geen stroom meer naar lamp 2  geen licht meer!</a:t>
            </a:r>
            <a:endParaRPr lang="nl-NL" u="sng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4205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4.4 Schakelingen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Lees blz. 199 en 200</a:t>
            </a:r>
          </a:p>
          <a:p>
            <a:pPr lvl="3">
              <a:buFont typeface="Wingdings" panose="05000000000000000000" pitchFamily="2" charset="2"/>
              <a:buChar char="ü"/>
            </a:pPr>
            <a:endParaRPr lang="nl-NL" i="1" dirty="0" smtClean="0">
              <a:solidFill>
                <a:srgbClr val="8FAA3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Maak opdracht 30 t/m 32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516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4.4 Schakelingen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err="1" smtClean="0">
                <a:sym typeface="Wingdings" panose="05000000000000000000" pitchFamily="2" charset="2"/>
              </a:rPr>
              <a:t>Parallel-schakeling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b="1" dirty="0" err="1" smtClean="0">
                <a:solidFill>
                  <a:srgbClr val="8FAA32"/>
                </a:solidFill>
                <a:sym typeface="Wingdings" panose="05000000000000000000" pitchFamily="2" charset="2"/>
              </a:rPr>
              <a:t>Parallel-schakeling</a:t>
            </a:r>
            <a:r>
              <a:rPr lang="nl-NL" dirty="0" smtClean="0">
                <a:sym typeface="Wingdings" panose="05000000000000000000" pitchFamily="2" charset="2"/>
              </a:rPr>
              <a:t>  apparaten apart van elkaar schakelen, ieder apparaat een eigen stekker</a:t>
            </a:r>
          </a:p>
          <a:p>
            <a:pPr lvl="3"/>
            <a:endParaRPr lang="nl-NL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Apparaten die parallel zijn geschakeld, kun je apart aan en uit zetten</a:t>
            </a:r>
            <a:endParaRPr lang="nl-NL" u="sng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0728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4.4 Schakelingen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Meer stroomkringen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In een </a:t>
            </a:r>
            <a:r>
              <a:rPr lang="nl-NL" dirty="0" err="1" smtClean="0">
                <a:sym typeface="Wingdings" panose="05000000000000000000" pitchFamily="2" charset="2"/>
              </a:rPr>
              <a:t>parallel-schakeling</a:t>
            </a:r>
            <a:r>
              <a:rPr lang="nl-NL" dirty="0" smtClean="0">
                <a:sym typeface="Wingdings" panose="05000000000000000000" pitchFamily="2" charset="2"/>
              </a:rPr>
              <a:t> heeft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ieder apparaat heeft een eigen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stroomkring</a:t>
            </a:r>
          </a:p>
          <a:p>
            <a:pPr lvl="3"/>
            <a:endParaRPr lang="nl-NL" u="sng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Lamp 1 kapot  lamp 2 blijft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branden want heeft een eigen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stroomkring!</a:t>
            </a:r>
            <a:endParaRPr lang="nl-NL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6176" y="1810371"/>
            <a:ext cx="2530624" cy="431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3129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4.4 Schakelingen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Lees blz. 201 en 203</a:t>
            </a:r>
          </a:p>
          <a:p>
            <a:pPr lvl="3">
              <a:buFont typeface="Wingdings" panose="05000000000000000000" pitchFamily="2" charset="2"/>
              <a:buChar char="ü"/>
            </a:pPr>
            <a:endParaRPr lang="nl-NL" i="1" dirty="0" smtClean="0">
              <a:solidFill>
                <a:srgbClr val="8FAA32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Maak opdracht 33 t/m 36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247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4.4 Schakelingen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De schakelaar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Met een </a:t>
            </a:r>
            <a:r>
              <a:rPr lang="nl-NL" b="1" dirty="0">
                <a:solidFill>
                  <a:srgbClr val="8FAA32"/>
                </a:solidFill>
                <a:sym typeface="Wingdings" panose="05000000000000000000" pitchFamily="2" charset="2"/>
              </a:rPr>
              <a:t>schakelaar</a:t>
            </a:r>
            <a:r>
              <a:rPr lang="nl-NL" dirty="0" smtClean="0">
                <a:sym typeface="Wingdings" panose="05000000000000000000" pitchFamily="2" charset="2"/>
              </a:rPr>
              <a:t> kun je de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stroomkring sluiten en onderbreken</a:t>
            </a:r>
          </a:p>
          <a:p>
            <a:pPr lvl="3"/>
            <a:endParaRPr lang="nl-NL" dirty="0" smtClean="0">
              <a:sym typeface="Wingdings" panose="05000000000000000000" pitchFamily="2" charset="2"/>
            </a:endParaRP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Metalen plaatjes </a:t>
            </a:r>
            <a:r>
              <a:rPr lang="nl-NL" u="sng" dirty="0" smtClean="0">
                <a:sym typeface="Wingdings" panose="05000000000000000000" pitchFamily="2" charset="2"/>
              </a:rPr>
              <a:t>raken elkaar</a:t>
            </a:r>
            <a:r>
              <a:rPr lang="nl-NL" dirty="0" smtClean="0">
                <a:sym typeface="Wingdings" panose="05000000000000000000" pitchFamily="2" charset="2"/>
              </a:rPr>
              <a:t/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gesloten stroomkring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Metalen plaatjes </a:t>
            </a:r>
            <a:r>
              <a:rPr lang="nl-NL" u="sng" dirty="0" smtClean="0">
                <a:sym typeface="Wingdings" panose="05000000000000000000" pitchFamily="2" charset="2"/>
              </a:rPr>
              <a:t>van elkaar af</a:t>
            </a:r>
            <a:r>
              <a:rPr lang="nl-NL" dirty="0" smtClean="0">
                <a:sym typeface="Wingdings" panose="05000000000000000000" pitchFamily="2" charset="2"/>
              </a:rPr>
              <a:t/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onderbroken stroomkring</a:t>
            </a:r>
            <a:endParaRPr lang="nl-NL" b="1" dirty="0">
              <a:solidFill>
                <a:srgbClr val="8FAA32"/>
              </a:solidFill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4"/>
          <a:srcRect l="57430"/>
          <a:stretch/>
        </p:blipFill>
        <p:spPr>
          <a:xfrm>
            <a:off x="7224990" y="4401207"/>
            <a:ext cx="1461810" cy="198012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4"/>
          <a:srcRect r="57062"/>
          <a:stretch/>
        </p:blipFill>
        <p:spPr>
          <a:xfrm>
            <a:off x="7224990" y="2401920"/>
            <a:ext cx="1461810" cy="1963184"/>
          </a:xfrm>
          <a:prstGeom prst="rect">
            <a:avLst/>
          </a:prstGeom>
        </p:spPr>
      </p:pic>
      <p:cxnSp>
        <p:nvCxnSpPr>
          <p:cNvPr id="9" name="Gekromde verbindingslijn 8"/>
          <p:cNvCxnSpPr/>
          <p:nvPr/>
        </p:nvCxnSpPr>
        <p:spPr>
          <a:xfrm flipV="1">
            <a:off x="5004048" y="3695150"/>
            <a:ext cx="2088232" cy="597946"/>
          </a:xfrm>
          <a:prstGeom prst="curvedConnector3">
            <a:avLst/>
          </a:prstGeom>
          <a:ln w="28575">
            <a:solidFill>
              <a:srgbClr val="8FAA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kromde verbindingslijn 9"/>
          <p:cNvCxnSpPr/>
          <p:nvPr/>
        </p:nvCxnSpPr>
        <p:spPr>
          <a:xfrm>
            <a:off x="5724128" y="5301208"/>
            <a:ext cx="1368152" cy="288032"/>
          </a:xfrm>
          <a:prstGeom prst="curvedConnector3">
            <a:avLst/>
          </a:prstGeom>
          <a:ln w="28575">
            <a:solidFill>
              <a:srgbClr val="8FAA3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30473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6698</TotalTime>
  <Words>406</Words>
  <Application>Microsoft Office PowerPoint</Application>
  <PresentationFormat>Diavoorstelling (4:3)</PresentationFormat>
  <Paragraphs>88</Paragraphs>
  <Slides>11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Kantoorthema</vt:lpstr>
      <vt:lpstr>Hoofdstuk 4 Elektriciteit</vt:lpstr>
      <vt:lpstr>§4.4 Schakelingen</vt:lpstr>
      <vt:lpstr>4.4 Schakelingen</vt:lpstr>
      <vt:lpstr>4.4 Schakelingen</vt:lpstr>
      <vt:lpstr>4.4 Schakelingen</vt:lpstr>
      <vt:lpstr>4.4 Schakelingen</vt:lpstr>
      <vt:lpstr>4.4 Schakelingen</vt:lpstr>
      <vt:lpstr>4.4 Schakelingen</vt:lpstr>
      <vt:lpstr>4.4 Schakelingen</vt:lpstr>
      <vt:lpstr>4.4 Schakelingen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Inge</dc:creator>
  <cp:lastModifiedBy>Inge Zwaan</cp:lastModifiedBy>
  <cp:revision>418</cp:revision>
  <cp:lastPrinted>2015-01-10T16:11:12Z</cp:lastPrinted>
  <dcterms:created xsi:type="dcterms:W3CDTF">2014-09-23T08:37:22Z</dcterms:created>
  <dcterms:modified xsi:type="dcterms:W3CDTF">2020-03-20T14:52:53Z</dcterms:modified>
</cp:coreProperties>
</file>